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80" r:id="rId6"/>
    <p:sldId id="281" r:id="rId7"/>
    <p:sldId id="282" r:id="rId8"/>
    <p:sldId id="275" r:id="rId9"/>
    <p:sldId id="276" r:id="rId10"/>
    <p:sldId id="274" r:id="rId11"/>
    <p:sldId id="278" r:id="rId12"/>
    <p:sldId id="270" r:id="rId13"/>
    <p:sldId id="277" r:id="rId14"/>
    <p:sldId id="279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CC00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507" autoAdjust="0"/>
  </p:normalViewPr>
  <p:slideViewPr>
    <p:cSldViewPr>
      <p:cViewPr>
        <p:scale>
          <a:sx n="70" d="100"/>
          <a:sy n="70" d="100"/>
        </p:scale>
        <p:origin x="-744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260" y="1676400"/>
            <a:ext cx="4464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Специальные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удобрения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нового поколения…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60" y="3122950"/>
            <a:ext cx="4596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Меристем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94643"/>
            <a:ext cx="1343352" cy="769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serebryakova\Desktop\1111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7426"/>
            <a:ext cx="1630387" cy="7171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0213" y="4812258"/>
            <a:ext cx="1977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КУКУРУЗА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17" name="Picture 11" descr="corn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0823" y="3417611"/>
            <a:ext cx="1123951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красивая капл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3617636"/>
            <a:ext cx="1381944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erver\NetPub\Olga\OLGA SHCHEGOLEVA\ПРЕЗЕНТАЦИИ\Презентации по НУТРИВАНТАМ\Old\Кукуруза Presenation Nutrivant\Кукуруза\kukuruz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1447800"/>
            <a:ext cx="305834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39139" y="4905872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Общий </a:t>
            </a:r>
            <a:r>
              <a:rPr lang="ru-RU" sz="1100" b="1" dirty="0"/>
              <a:t>азот (</a:t>
            </a:r>
            <a:r>
              <a:rPr lang="ru-RU" sz="1100" b="1" dirty="0" smtClean="0"/>
              <a:t>N)             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Органический азот (</a:t>
            </a:r>
            <a:r>
              <a:rPr lang="ru-RU" sz="1100" b="1" dirty="0" smtClean="0"/>
              <a:t>N)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Свободные </a:t>
            </a:r>
            <a:endParaRPr lang="ru-RU" sz="1100" b="1" dirty="0" smtClean="0"/>
          </a:p>
          <a:p>
            <a:r>
              <a:rPr lang="ru-RU" sz="1100" b="1" dirty="0" smtClean="0"/>
              <a:t>Аминокислоты                       10</a:t>
            </a:r>
            <a:r>
              <a:rPr lang="ru-RU" sz="1100" b="1" dirty="0"/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2573" y="2153550"/>
            <a:ext cx="289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/>
              <a:t>Свободные аминокислоты  </a:t>
            </a:r>
            <a:r>
              <a:rPr lang="ru-RU" b="1" baseline="30000" dirty="0" smtClean="0"/>
              <a:t>            6</a:t>
            </a:r>
            <a:r>
              <a:rPr lang="ru-RU" b="1" baseline="30000" dirty="0"/>
              <a:t>%</a:t>
            </a:r>
          </a:p>
          <a:p>
            <a:r>
              <a:rPr lang="ru-RU" b="1" baseline="30000" dirty="0"/>
              <a:t>Общий азот (</a:t>
            </a:r>
            <a:r>
              <a:rPr lang="en-US" b="1" baseline="30000" dirty="0"/>
              <a:t>N)      </a:t>
            </a:r>
            <a:r>
              <a:rPr lang="en-US" b="1" baseline="30000" dirty="0" smtClean="0"/>
              <a:t>                             </a:t>
            </a:r>
            <a:r>
              <a:rPr lang="en-US" b="1" baseline="30000" dirty="0"/>
              <a:t>7,5% </a:t>
            </a:r>
          </a:p>
          <a:p>
            <a:r>
              <a:rPr lang="ru-RU" b="1" baseline="30000" dirty="0"/>
              <a:t>Органический </a:t>
            </a:r>
            <a:r>
              <a:rPr lang="ru-RU" b="1" baseline="30000" dirty="0" smtClean="0"/>
              <a:t>азот (</a:t>
            </a:r>
            <a:r>
              <a:rPr lang="en-US" b="1" baseline="30000" dirty="0" smtClean="0"/>
              <a:t>N)</a:t>
            </a:r>
            <a:r>
              <a:rPr lang="ru-RU" b="1" dirty="0" smtClean="0"/>
              <a:t>              </a:t>
            </a:r>
            <a:r>
              <a:rPr lang="en-US" b="1" baseline="30000" dirty="0" smtClean="0"/>
              <a:t> </a:t>
            </a:r>
            <a:r>
              <a:rPr lang="en-US" b="1" baseline="30000" dirty="0"/>
              <a:t>2,5% </a:t>
            </a:r>
          </a:p>
          <a:p>
            <a:r>
              <a:rPr lang="ru-RU" b="1" baseline="30000" dirty="0"/>
              <a:t>Мочевинный азот(</a:t>
            </a:r>
            <a:r>
              <a:rPr lang="en-US" b="1" baseline="30000" dirty="0"/>
              <a:t>N</a:t>
            </a:r>
            <a:r>
              <a:rPr lang="en-US" b="1" baseline="30000" dirty="0" smtClean="0"/>
              <a:t>)</a:t>
            </a:r>
            <a:r>
              <a:rPr lang="ru-RU" b="1" dirty="0" smtClean="0"/>
              <a:t>                </a:t>
            </a:r>
            <a:r>
              <a:rPr lang="en-US" b="1" baseline="30000" dirty="0" smtClean="0"/>
              <a:t> </a:t>
            </a:r>
            <a:r>
              <a:rPr lang="en-US" b="1" baseline="30000" dirty="0"/>
              <a:t>5% </a:t>
            </a:r>
          </a:p>
          <a:p>
            <a:r>
              <a:rPr lang="ru-RU" b="1" baseline="30000" dirty="0"/>
              <a:t>Водорастворимый  </a:t>
            </a:r>
            <a:endParaRPr lang="ru-RU" b="1" baseline="30000" dirty="0" smtClean="0"/>
          </a:p>
          <a:p>
            <a:r>
              <a:rPr lang="ru-RU" b="1" baseline="30000" dirty="0" smtClean="0"/>
              <a:t>оксид </a:t>
            </a:r>
            <a:r>
              <a:rPr lang="ru-RU" b="1" baseline="30000" dirty="0"/>
              <a:t>фосфора (P2O5) </a:t>
            </a:r>
            <a:r>
              <a:rPr lang="ru-RU" b="1" baseline="30000" dirty="0" smtClean="0"/>
              <a:t>                      </a:t>
            </a:r>
            <a:r>
              <a:rPr lang="ru-RU" b="1" baseline="30000" dirty="0"/>
              <a:t>5%  </a:t>
            </a:r>
          </a:p>
          <a:p>
            <a:r>
              <a:rPr lang="ru-RU" b="1" baseline="30000" dirty="0"/>
              <a:t>Водорастворимый </a:t>
            </a:r>
            <a:endParaRPr lang="ru-RU" b="1" baseline="30000" dirty="0" smtClean="0"/>
          </a:p>
          <a:p>
            <a:r>
              <a:rPr lang="ru-RU" b="1" baseline="30000" dirty="0" smtClean="0"/>
              <a:t>оксид </a:t>
            </a:r>
            <a:r>
              <a:rPr lang="ru-RU" b="1" baseline="30000" dirty="0"/>
              <a:t>калия (K2O)	   </a:t>
            </a:r>
            <a:r>
              <a:rPr lang="ru-RU" b="1" baseline="30000" dirty="0" smtClean="0"/>
              <a:t>         </a:t>
            </a:r>
            <a:r>
              <a:rPr lang="ru-RU" b="1" baseline="30000" dirty="0"/>
              <a:t>5,4%</a:t>
            </a:r>
          </a:p>
          <a:p>
            <a:r>
              <a:rPr lang="ru-RU" b="1" baseline="30000" dirty="0"/>
              <a:t>Водорастворимый бор </a:t>
            </a:r>
            <a:r>
              <a:rPr lang="ru-RU" b="1" baseline="30000" dirty="0" smtClean="0"/>
              <a:t>(В)</a:t>
            </a:r>
            <a:r>
              <a:rPr lang="en-US" b="1" baseline="30000" dirty="0"/>
              <a:t>	</a:t>
            </a:r>
            <a:r>
              <a:rPr lang="ru-RU" b="1" baseline="30000" dirty="0" smtClean="0"/>
              <a:t>            </a:t>
            </a:r>
            <a:r>
              <a:rPr lang="en-US" b="1" baseline="30000" dirty="0" smtClean="0"/>
              <a:t>0,1</a:t>
            </a:r>
            <a:r>
              <a:rPr lang="en-US" b="1" baseline="30000" dirty="0"/>
              <a:t>% </a:t>
            </a:r>
            <a:r>
              <a:rPr lang="ru-RU" b="1" baseline="30000" dirty="0" smtClean="0"/>
              <a:t>Водорастворимое  </a:t>
            </a:r>
          </a:p>
          <a:p>
            <a:r>
              <a:rPr lang="ru-RU" b="1" baseline="30000" dirty="0" smtClean="0"/>
              <a:t>железо </a:t>
            </a:r>
            <a:r>
              <a:rPr lang="ru-RU" b="1" baseline="30000" dirty="0"/>
              <a:t>(</a:t>
            </a:r>
            <a:r>
              <a:rPr lang="en-US" b="1" baseline="30000" dirty="0"/>
              <a:t>Fe)	</a:t>
            </a:r>
            <a:r>
              <a:rPr lang="ru-RU" b="1" baseline="30000" dirty="0" smtClean="0"/>
              <a:t>                                     </a:t>
            </a:r>
            <a:r>
              <a:rPr lang="en-US" b="1" baseline="30000" dirty="0" smtClean="0"/>
              <a:t>0,3</a:t>
            </a:r>
            <a:r>
              <a:rPr lang="en-US" b="1" baseline="30000" dirty="0"/>
              <a:t>% </a:t>
            </a:r>
          </a:p>
          <a:p>
            <a:r>
              <a:rPr lang="ru-RU" b="1" baseline="30000" dirty="0"/>
              <a:t>Железо (</a:t>
            </a:r>
            <a:r>
              <a:rPr lang="ru-RU" b="1" baseline="30000" dirty="0" err="1"/>
              <a:t>Fe</a:t>
            </a:r>
            <a:r>
              <a:rPr lang="ru-RU" b="1" baseline="30000" dirty="0"/>
              <a:t>), </a:t>
            </a:r>
            <a:r>
              <a:rPr lang="ru-RU" b="1" baseline="30000" dirty="0" err="1"/>
              <a:t>хелат</a:t>
            </a:r>
            <a:r>
              <a:rPr lang="ru-RU" b="1" baseline="30000" dirty="0"/>
              <a:t> DTPA	</a:t>
            </a:r>
            <a:r>
              <a:rPr lang="ru-RU" b="1" baseline="30000" dirty="0" smtClean="0"/>
              <a:t>            0,3</a:t>
            </a:r>
            <a:r>
              <a:rPr lang="ru-RU" b="1" baseline="30000" dirty="0"/>
              <a:t>% </a:t>
            </a:r>
          </a:p>
          <a:p>
            <a:r>
              <a:rPr lang="ru-RU" b="1" baseline="30000" dirty="0"/>
              <a:t>Водорастворимый цинк (</a:t>
            </a:r>
            <a:r>
              <a:rPr lang="en-US" b="1" baseline="30000" dirty="0" smtClean="0"/>
              <a:t>Zn)</a:t>
            </a:r>
            <a:r>
              <a:rPr lang="ru-RU" b="1" baseline="30000" dirty="0" smtClean="0"/>
              <a:t>          </a:t>
            </a:r>
            <a:r>
              <a:rPr lang="en-US" b="1" baseline="30000" dirty="0" smtClean="0"/>
              <a:t>0,5</a:t>
            </a:r>
            <a:r>
              <a:rPr lang="en-US" b="1" baseline="30000" dirty="0"/>
              <a:t>% </a:t>
            </a:r>
            <a:endParaRPr lang="ru-RU" b="1" baseline="30000" dirty="0" smtClean="0"/>
          </a:p>
          <a:p>
            <a:r>
              <a:rPr lang="ru-RU" b="1" baseline="30000" dirty="0" smtClean="0"/>
              <a:t>Цинк </a:t>
            </a:r>
            <a:r>
              <a:rPr lang="ru-RU" b="1" baseline="30000" dirty="0"/>
              <a:t>(</a:t>
            </a:r>
            <a:r>
              <a:rPr lang="en-US" b="1" baseline="30000" dirty="0"/>
              <a:t>Zn), </a:t>
            </a:r>
            <a:r>
              <a:rPr lang="ru-RU" b="1" baseline="30000" dirty="0" err="1"/>
              <a:t>хелат</a:t>
            </a:r>
            <a:r>
              <a:rPr lang="ru-RU" b="1" baseline="30000" dirty="0"/>
              <a:t> </a:t>
            </a:r>
            <a:r>
              <a:rPr lang="en-US" b="1" baseline="30000" dirty="0" smtClean="0"/>
              <a:t>EDTA</a:t>
            </a:r>
            <a:r>
              <a:rPr lang="ru-RU" b="1" baseline="30000" dirty="0" smtClean="0"/>
              <a:t>                       0</a:t>
            </a:r>
            <a:r>
              <a:rPr lang="en-US" b="1" baseline="30000" dirty="0" smtClean="0"/>
              <a:t>,5</a:t>
            </a:r>
            <a:r>
              <a:rPr lang="en-US" b="1" baseline="30000" dirty="0"/>
              <a:t>%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8731" y="1617011"/>
            <a:ext cx="220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</a:rPr>
              <a:t>Стимакс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</a:rPr>
              <a:t> для семян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3680" y="4282807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Аминомакс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5" name="Rectangle 56"/>
          <p:cNvSpPr>
            <a:spLocks noChangeArrowheads="1"/>
          </p:cNvSpPr>
          <p:nvPr/>
        </p:nvSpPr>
        <p:spPr bwMode="auto">
          <a:xfrm>
            <a:off x="0" y="985668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Корректирующие подкормки «</a:t>
            </a: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Меристем</a:t>
            </a: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кукурузы</a:t>
            </a:r>
            <a:endParaRPr lang="ru-RU" sz="28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 descr="\\server\NetPub\Olga\OLGA SHCHEGOLEVA\MERISTEM\MERISTEM_Bottles\STIMAX group\Stimax_Engl-Russian\stimax для семя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9" y="1743211"/>
            <a:ext cx="1699126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\NetPub\Olga\OLGA SHCHEGOLEVA\MERISTEM\MERISTEM_Bottles\Aminomax\Aminomax_Pictures\aminomax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44" y="4467473"/>
            <a:ext cx="1738110" cy="18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8859" y="6163469"/>
            <a:ext cx="7414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виде 1,0-1,5% раствора при норме расхода 250- 400л/га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12109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– 6 Листьев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6406" y="986756"/>
            <a:ext cx="4067175" cy="8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179" y="1804574"/>
            <a:ext cx="40794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en-US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8" name="Picture 4" descr="D:\Users\isheyko\Desktop\Программы питания\Кукуру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59" y="1804574"/>
            <a:ext cx="7542918" cy="37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4213" y="2261774"/>
            <a:ext cx="286226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800" dirty="0" smtClean="0">
                <a:solidFill>
                  <a:srgbClr val="006600"/>
                </a:solidFill>
              </a:rPr>
              <a:t>Нутривант Кукуруза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rgbClr val="006600"/>
                </a:solidFill>
              </a:rPr>
              <a:t>5,7-37-5,4+5</a:t>
            </a:r>
            <a:r>
              <a:rPr lang="en-US" altLang="ru-RU" sz="1400" dirty="0" smtClean="0">
                <a:solidFill>
                  <a:srgbClr val="006600"/>
                </a:solidFill>
              </a:rPr>
              <a:t>S+4,8MgO+3,4Zn+</a:t>
            </a:r>
            <a:r>
              <a:rPr lang="ru-RU" altLang="ru-RU" sz="1400" dirty="0" smtClean="0">
                <a:solidFill>
                  <a:srgbClr val="006600"/>
                </a:solidFill>
              </a:rPr>
              <a:t>ФВ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/>
              <a:t>4</a:t>
            </a:r>
            <a:r>
              <a:rPr lang="ru-RU" altLang="ru-RU" sz="1400" dirty="0" smtClean="0"/>
              <a:t> 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</a:rPr>
              <a:t>Аминомакс 10 </a:t>
            </a:r>
            <a:r>
              <a:rPr lang="ru-RU" altLang="ru-RU" sz="1400" dirty="0" smtClean="0"/>
              <a:t>1л</a:t>
            </a:r>
            <a:r>
              <a:rPr lang="en-US" altLang="ru-RU" sz="1400" dirty="0" smtClean="0"/>
              <a:t>/</a:t>
            </a:r>
            <a:r>
              <a:rPr lang="ru-RU" altLang="ru-RU" sz="1400" dirty="0" smtClean="0"/>
              <a:t>га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66540" y="3202079"/>
            <a:ext cx="595860" cy="923330"/>
            <a:chOff x="2528342" y="3269816"/>
            <a:chExt cx="595860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2060"/>
                  </a:solidFill>
                </a:rPr>
                <a:t>1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  <p:sp>
          <p:nvSpPr>
            <p:cNvPr id="3" name="Line Callout 1 2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4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8859" y="6163469"/>
            <a:ext cx="7414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виде 1,0-1,5% раствора при норме расхода 250- 400л/га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12109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– 6 Листьев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6406" y="986756"/>
            <a:ext cx="4067175" cy="8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179" y="1804574"/>
            <a:ext cx="40794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2</a:t>
            </a:r>
          </a:p>
        </p:txBody>
      </p:sp>
      <p:pic>
        <p:nvPicPr>
          <p:cNvPr id="1028" name="Picture 4" descr="D:\Users\isheyko\Desktop\Программы питания\Кукуру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59" y="1804574"/>
            <a:ext cx="7542918" cy="37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92210" y="2253734"/>
            <a:ext cx="286226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800" dirty="0" smtClean="0">
                <a:solidFill>
                  <a:srgbClr val="006600"/>
                </a:solidFill>
              </a:rPr>
              <a:t>Нутривант Зерновой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rgbClr val="006600"/>
                </a:solidFill>
              </a:rPr>
              <a:t>6-23-35+ФВ+МЭ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/>
              <a:t>4</a:t>
            </a:r>
            <a:r>
              <a:rPr lang="ru-RU" altLang="ru-RU" sz="1400" dirty="0" smtClean="0"/>
              <a:t> 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</a:rPr>
              <a:t>Аминомакс 10 </a:t>
            </a:r>
            <a:r>
              <a:rPr lang="ru-RU" altLang="ru-RU" sz="1400" dirty="0" smtClean="0"/>
              <a:t>1л</a:t>
            </a:r>
            <a:r>
              <a:rPr lang="en-US" altLang="ru-RU" sz="1400" dirty="0" smtClean="0"/>
              <a:t>/</a:t>
            </a:r>
            <a:r>
              <a:rPr lang="ru-RU" altLang="ru-RU" sz="1400" dirty="0" smtClean="0"/>
              <a:t>га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66540" y="3202079"/>
            <a:ext cx="595860" cy="923330"/>
            <a:chOff x="2528342" y="3269816"/>
            <a:chExt cx="595860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2060"/>
                  </a:solidFill>
                </a:rPr>
                <a:t>1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  <p:sp>
          <p:nvSpPr>
            <p:cNvPr id="3" name="Line Callout 1 2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82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8859" y="6163469"/>
            <a:ext cx="7414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виде 1,0-1,5% раствора при норме расхода 250- 400л/га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12109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6 Листьев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6406" y="986756"/>
            <a:ext cx="4067175" cy="8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</a:t>
            </a:r>
          </a:p>
        </p:txBody>
      </p:sp>
      <p:pic>
        <p:nvPicPr>
          <p:cNvPr id="1028" name="Picture 4" descr="D:\Users\isheyko\Desktop\Программы питания\Кукуру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07" y="1873007"/>
            <a:ext cx="7542918" cy="37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38698" y="2017642"/>
            <a:ext cx="2862263" cy="135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800" dirty="0" smtClean="0">
                <a:solidFill>
                  <a:srgbClr val="006600"/>
                </a:solidFill>
              </a:rPr>
              <a:t>Нутривант Универсал</a:t>
            </a:r>
            <a:r>
              <a:rPr lang="en-US" altLang="ru-RU" sz="1800" dirty="0" smtClean="0">
                <a:solidFill>
                  <a:srgbClr val="006600"/>
                </a:solidFill>
              </a:rPr>
              <a:t> </a:t>
            </a:r>
            <a:endParaRPr lang="ru-RU" altLang="ru-RU" sz="1800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rgbClr val="006600"/>
                </a:solidFill>
              </a:rPr>
              <a:t>19-19-19+МЭ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rgbClr val="006600"/>
                </a:solidFill>
              </a:rPr>
              <a:t>  </a:t>
            </a:r>
            <a:r>
              <a:rPr lang="ru-RU" altLang="ru-RU" sz="1600" dirty="0" smtClean="0">
                <a:solidFill>
                  <a:srgbClr val="006600"/>
                </a:solidFill>
              </a:rPr>
              <a:t>бесхлорный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/>
              <a:t>4</a:t>
            </a:r>
            <a:r>
              <a:rPr lang="ru-RU" altLang="ru-RU" sz="1400" dirty="0" smtClean="0"/>
              <a:t> кг/га</a:t>
            </a:r>
            <a:endParaRPr lang="en-US" altLang="ru-RU" sz="1400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Аминомакс</a:t>
            </a:r>
            <a:r>
              <a:rPr lang="ru-RU" altLang="ru-RU" sz="1600" dirty="0" smtClean="0">
                <a:solidFill>
                  <a:schemeClr val="accent3">
                    <a:lumMod val="50000"/>
                  </a:schemeClr>
                </a:solidFill>
              </a:rPr>
              <a:t> 10</a:t>
            </a:r>
            <a:r>
              <a:rPr lang="en-US" altLang="ru-RU" sz="1600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r>
              <a:rPr lang="ru-RU" alt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1600" dirty="0" smtClean="0"/>
              <a:t>1л</a:t>
            </a:r>
            <a:r>
              <a:rPr lang="en-US" altLang="ru-RU" sz="1600" dirty="0" smtClean="0"/>
              <a:t>/</a:t>
            </a:r>
            <a:r>
              <a:rPr lang="ru-RU" altLang="ru-RU" sz="1600" dirty="0" smtClean="0"/>
              <a:t>га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66540" y="3202079"/>
            <a:ext cx="595860" cy="923330"/>
            <a:chOff x="2528342" y="3269816"/>
            <a:chExt cx="595860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2060"/>
                  </a:solidFill>
                </a:rPr>
                <a:t>1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  <p:sp>
          <p:nvSpPr>
            <p:cNvPr id="3" name="Line Callout 1 2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3531" y="2483924"/>
            <a:ext cx="119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Минимум</a:t>
            </a:r>
            <a:endParaRPr lang="ru-RU" b="1" i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180" y="1804574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5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8859" y="6163469"/>
            <a:ext cx="7033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виде 1,0-1,5% раствора при норме расхода 200-250 л/га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12109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6 Листьев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6406" y="986756"/>
            <a:ext cx="4067175" cy="8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180" y="1804574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8" name="Picture 4" descr="D:\Users\isheyko\Desktop\Программы питания\Кукуру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59" y="1804574"/>
            <a:ext cx="7542918" cy="37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38394" y="2224834"/>
            <a:ext cx="286226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dirty="0" smtClean="0">
                <a:solidFill>
                  <a:srgbClr val="006600"/>
                </a:solidFill>
              </a:rPr>
              <a:t>Нутривант Куку</a:t>
            </a:r>
            <a:r>
              <a:rPr lang="ru-RU" altLang="ru-RU" sz="1800" dirty="0" smtClean="0">
                <a:solidFill>
                  <a:srgbClr val="006600"/>
                </a:solidFill>
              </a:rPr>
              <a:t>руза</a:t>
            </a:r>
            <a:r>
              <a:rPr lang="ru-RU" altLang="ru-RU" sz="1400" dirty="0" smtClean="0">
                <a:solidFill>
                  <a:srgbClr val="006600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/>
              <a:t>2</a:t>
            </a:r>
            <a:r>
              <a:rPr lang="en-US" altLang="ru-RU" sz="1400" dirty="0" smtClean="0"/>
              <a:t>-3</a:t>
            </a:r>
            <a:r>
              <a:rPr lang="ru-RU" altLang="ru-RU" sz="1400" dirty="0" smtClean="0"/>
              <a:t> 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Аминомакс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</a:rPr>
              <a:t> 10</a:t>
            </a:r>
            <a:r>
              <a:rPr lang="en-US" altLang="ru-RU" sz="1400" dirty="0" smtClean="0">
                <a:solidFill>
                  <a:schemeClr val="accent3">
                    <a:lumMod val="50000"/>
                  </a:schemeClr>
                </a:solidFill>
              </a:rPr>
              <a:t>% 0,3-0,5</a:t>
            </a:r>
            <a:r>
              <a:rPr lang="ru-RU" altLang="ru-RU" sz="1400" dirty="0" smtClean="0"/>
              <a:t>л</a:t>
            </a:r>
            <a:r>
              <a:rPr lang="en-US" altLang="ru-RU" sz="1400" dirty="0" smtClean="0"/>
              <a:t>/</a:t>
            </a:r>
            <a:r>
              <a:rPr lang="ru-RU" altLang="ru-RU" sz="1400" dirty="0" smtClean="0"/>
              <a:t>га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24841" y="1804574"/>
            <a:ext cx="286226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dirty="0" smtClean="0">
                <a:solidFill>
                  <a:srgbClr val="006600"/>
                </a:solidFill>
              </a:rPr>
              <a:t>Нутривант Кукуруза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/>
              <a:t>2</a:t>
            </a:r>
            <a:r>
              <a:rPr lang="en-US" altLang="ru-RU" sz="1400" dirty="0" smtClean="0"/>
              <a:t>-3</a:t>
            </a:r>
            <a:r>
              <a:rPr lang="ru-RU" altLang="ru-RU" sz="1400" dirty="0" smtClean="0"/>
              <a:t> 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Аминомакс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</a:rPr>
              <a:t> 10</a:t>
            </a:r>
            <a:r>
              <a:rPr lang="en-US" altLang="ru-RU" sz="1400" dirty="0" smtClean="0">
                <a:solidFill>
                  <a:schemeClr val="accent3">
                    <a:lumMod val="50000"/>
                  </a:schemeClr>
                </a:solidFill>
              </a:rPr>
              <a:t>% 0,3-0,5</a:t>
            </a:r>
            <a:r>
              <a:rPr lang="ru-RU" altLang="ru-RU" sz="1400" dirty="0" smtClean="0"/>
              <a:t>л</a:t>
            </a:r>
            <a:r>
              <a:rPr lang="en-US" altLang="ru-RU" sz="1400" dirty="0" smtClean="0"/>
              <a:t>/</a:t>
            </a:r>
            <a:r>
              <a:rPr lang="ru-RU" altLang="ru-RU" sz="1400" dirty="0" smtClean="0"/>
              <a:t>га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76800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Листьев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00658" y="2783214"/>
            <a:ext cx="595860" cy="923330"/>
            <a:chOff x="2528342" y="3269816"/>
            <a:chExt cx="595860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8" name="Line Callout 1 17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66540" y="3202079"/>
            <a:ext cx="595860" cy="923330"/>
            <a:chOff x="2528342" y="3269816"/>
            <a:chExt cx="595860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2060"/>
                  </a:solidFill>
                </a:rPr>
                <a:t>1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  <p:sp>
          <p:nvSpPr>
            <p:cNvPr id="21" name="Line Callout 1 20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8859" y="6163469"/>
            <a:ext cx="7033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виде 1,0-1,5% раствора при норме расхода 200-250 л/га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12109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6 Листьев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6406" y="986756"/>
            <a:ext cx="4067175" cy="8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180" y="1804574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8" name="Picture 4" descr="D:\Users\isheyko\Desktop\Программы питания\Кукуру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59" y="1804573"/>
            <a:ext cx="7542918" cy="37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71698" y="1931804"/>
            <a:ext cx="286226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dirty="0" smtClean="0">
                <a:solidFill>
                  <a:srgbClr val="006600"/>
                </a:solidFill>
              </a:rPr>
              <a:t>Нутривант Зерновой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rgbClr val="006600"/>
                </a:solidFill>
              </a:rPr>
              <a:t>6-23-35+ФВ+МЭ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/>
              <a:t>2</a:t>
            </a:r>
            <a:r>
              <a:rPr lang="en-US" altLang="ru-RU" sz="1400" dirty="0" smtClean="0"/>
              <a:t>-3</a:t>
            </a:r>
            <a:r>
              <a:rPr lang="ru-RU" altLang="ru-RU" sz="1400" dirty="0" smtClean="0"/>
              <a:t> кг/га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24840" y="1524000"/>
            <a:ext cx="286226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dirty="0" smtClean="0">
                <a:solidFill>
                  <a:srgbClr val="006600"/>
                </a:solidFill>
              </a:rPr>
              <a:t>Нутривант Зерновой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rgbClr val="006600"/>
                </a:solidFill>
              </a:rPr>
              <a:t>6-23-35+ФВ+МЭ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/>
              <a:t>2</a:t>
            </a:r>
            <a:r>
              <a:rPr lang="en-US" altLang="ru-RU" sz="1400" dirty="0" smtClean="0"/>
              <a:t>-3</a:t>
            </a:r>
            <a:r>
              <a:rPr lang="ru-RU" altLang="ru-RU" sz="1400" dirty="0" smtClean="0"/>
              <a:t> кг/га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76800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Листьев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00658" y="2783214"/>
            <a:ext cx="595860" cy="923330"/>
            <a:chOff x="2528342" y="3269816"/>
            <a:chExt cx="595860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8" name="Line Callout 1 17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66540" y="3202079"/>
            <a:ext cx="595860" cy="923330"/>
            <a:chOff x="2528342" y="3269816"/>
            <a:chExt cx="595860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2060"/>
                  </a:solidFill>
                </a:rPr>
                <a:t>1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  <p:sp>
          <p:nvSpPr>
            <p:cNvPr id="21" name="Line Callout 1 20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114189" y="2647635"/>
            <a:ext cx="262052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b="1" dirty="0" err="1">
                <a:solidFill>
                  <a:schemeClr val="accent3">
                    <a:lumMod val="50000"/>
                  </a:schemeClr>
                </a:solidFill>
              </a:rPr>
              <a:t>Аминомакс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en-US" altLang="ru-RU" sz="1600" b="1" dirty="0" smtClean="0">
                <a:solidFill>
                  <a:schemeClr val="accent3">
                    <a:lumMod val="50000"/>
                  </a:schemeClr>
                </a:solidFill>
              </a:rPr>
              <a:t>% 03-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1600" b="1" dirty="0">
                <a:solidFill>
                  <a:srgbClr val="006600"/>
                </a:solidFill>
              </a:rPr>
              <a:t>0,5л</a:t>
            </a:r>
            <a:r>
              <a:rPr lang="en-US" altLang="ru-RU" sz="1600" b="1" dirty="0">
                <a:solidFill>
                  <a:srgbClr val="006600"/>
                </a:solidFill>
              </a:rPr>
              <a:t>/</a:t>
            </a:r>
            <a:r>
              <a:rPr lang="ru-RU" altLang="ru-RU" sz="1600" b="1" dirty="0">
                <a:solidFill>
                  <a:srgbClr val="006600"/>
                </a:solidFill>
              </a:rPr>
              <a:t>га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6147" y="2329491"/>
            <a:ext cx="262052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b="1" dirty="0" err="1">
                <a:solidFill>
                  <a:schemeClr val="accent3">
                    <a:lumMod val="50000"/>
                  </a:schemeClr>
                </a:solidFill>
              </a:rPr>
              <a:t>Аминомакс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 10</a:t>
            </a:r>
            <a:r>
              <a:rPr lang="en-US" altLang="ru-RU" sz="1600" b="1" dirty="0">
                <a:solidFill>
                  <a:schemeClr val="accent3">
                    <a:lumMod val="50000"/>
                  </a:schemeClr>
                </a:solidFill>
              </a:rPr>
              <a:t>% 03-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1600" b="1" dirty="0">
                <a:solidFill>
                  <a:srgbClr val="006600"/>
                </a:solidFill>
              </a:rPr>
              <a:t>0,5л</a:t>
            </a:r>
            <a:r>
              <a:rPr lang="en-US" altLang="ru-RU" sz="1600" b="1" dirty="0">
                <a:solidFill>
                  <a:srgbClr val="006600"/>
                </a:solidFill>
              </a:rPr>
              <a:t>/</a:t>
            </a:r>
            <a:r>
              <a:rPr lang="ru-RU" altLang="ru-RU" sz="1600" b="1" dirty="0">
                <a:solidFill>
                  <a:srgbClr val="006600"/>
                </a:solidFill>
              </a:rPr>
              <a:t>га</a:t>
            </a:r>
          </a:p>
        </p:txBody>
      </p:sp>
    </p:spTree>
    <p:extLst>
      <p:ext uri="{BB962C8B-B14F-4D97-AF65-F5344CB8AC3E}">
        <p14:creationId xmlns:p14="http://schemas.microsoft.com/office/powerpoint/2010/main" val="5710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8859" y="6163469"/>
            <a:ext cx="710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виде 1,0-1,5% раствора при норме расхода 200-250 л/га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12109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– 5 Листьев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6406" y="986756"/>
            <a:ext cx="4067175" cy="8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180" y="1804574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8" name="Picture 4" descr="D:\Users\isheyko\Desktop\Программы питания\Кукуру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59" y="1804574"/>
            <a:ext cx="7542918" cy="37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82826" y="2205232"/>
            <a:ext cx="286226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800" dirty="0" smtClean="0">
                <a:solidFill>
                  <a:srgbClr val="006600"/>
                </a:solidFill>
              </a:rPr>
              <a:t>Нутривант Универсал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400" dirty="0" smtClean="0">
                <a:solidFill>
                  <a:srgbClr val="006600"/>
                </a:solidFill>
              </a:rPr>
              <a:t>19</a:t>
            </a:r>
            <a:r>
              <a:rPr lang="ru-RU" altLang="ru-RU" sz="1400" dirty="0" smtClean="0">
                <a:solidFill>
                  <a:srgbClr val="006600"/>
                </a:solidFill>
              </a:rPr>
              <a:t>-</a:t>
            </a:r>
            <a:r>
              <a:rPr lang="en-US" altLang="ru-RU" sz="1400" dirty="0" smtClean="0">
                <a:solidFill>
                  <a:srgbClr val="006600"/>
                </a:solidFill>
              </a:rPr>
              <a:t>19</a:t>
            </a:r>
            <a:r>
              <a:rPr lang="ru-RU" altLang="ru-RU" sz="1400" dirty="0" smtClean="0">
                <a:solidFill>
                  <a:srgbClr val="006600"/>
                </a:solidFill>
              </a:rPr>
              <a:t>-</a:t>
            </a:r>
            <a:r>
              <a:rPr lang="en-US" altLang="ru-RU" sz="1400" dirty="0" smtClean="0">
                <a:solidFill>
                  <a:srgbClr val="006600"/>
                </a:solidFill>
              </a:rPr>
              <a:t>19</a:t>
            </a:r>
            <a:r>
              <a:rPr lang="ru-RU" altLang="ru-RU" sz="1400" dirty="0" smtClean="0">
                <a:solidFill>
                  <a:srgbClr val="006600"/>
                </a:solidFill>
              </a:rPr>
              <a:t>+МЭ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/>
              <a:t>2</a:t>
            </a:r>
            <a:r>
              <a:rPr lang="en-US" altLang="ru-RU" sz="1400" dirty="0" smtClean="0"/>
              <a:t>-3</a:t>
            </a:r>
            <a:r>
              <a:rPr lang="ru-RU" altLang="ru-RU" sz="1400" dirty="0" smtClean="0"/>
              <a:t> кг/га</a:t>
            </a:r>
            <a:endParaRPr lang="en-US" altLang="ru-RU" sz="1400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Аминомакс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</a:rPr>
              <a:t> 10</a:t>
            </a:r>
            <a:r>
              <a:rPr lang="en-US" altLang="ru-RU" sz="1400" dirty="0" smtClean="0">
                <a:solidFill>
                  <a:schemeClr val="accent3">
                    <a:lumMod val="50000"/>
                  </a:schemeClr>
                </a:solidFill>
              </a:rPr>
              <a:t>% 0,5</a:t>
            </a:r>
            <a:r>
              <a:rPr lang="ru-RU" altLang="ru-RU" sz="1400" dirty="0" smtClean="0"/>
              <a:t>л</a:t>
            </a:r>
            <a:r>
              <a:rPr lang="en-US" altLang="ru-RU" sz="1400" dirty="0" smtClean="0"/>
              <a:t>/</a:t>
            </a:r>
            <a:r>
              <a:rPr lang="ru-RU" altLang="ru-RU" sz="1400" dirty="0" smtClean="0"/>
              <a:t>га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24841" y="1625370"/>
            <a:ext cx="286226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800" dirty="0" smtClean="0">
                <a:solidFill>
                  <a:srgbClr val="006600"/>
                </a:solidFill>
              </a:rPr>
              <a:t>Нутривант Зерновой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>
                <a:solidFill>
                  <a:srgbClr val="006600"/>
                </a:solidFill>
              </a:rPr>
              <a:t>6-23-35+ФВ+МЭ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 smtClean="0"/>
              <a:t>2</a:t>
            </a:r>
            <a:r>
              <a:rPr lang="en-US" altLang="ru-RU" sz="1400" dirty="0" smtClean="0"/>
              <a:t>-3</a:t>
            </a:r>
            <a:r>
              <a:rPr lang="ru-RU" altLang="ru-RU" sz="1400" dirty="0" smtClean="0"/>
              <a:t> кг/га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76800" y="55229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– 8 Листьев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00658" y="2740414"/>
            <a:ext cx="595860" cy="923330"/>
            <a:chOff x="2528342" y="3269816"/>
            <a:chExt cx="595860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8" name="Line Callout 1 17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66540" y="3159279"/>
            <a:ext cx="595860" cy="923330"/>
            <a:chOff x="2528342" y="3269816"/>
            <a:chExt cx="595860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2555637" y="3269816"/>
              <a:ext cx="431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2060"/>
                  </a:solidFill>
                </a:rPr>
                <a:t>1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  <p:sp>
          <p:nvSpPr>
            <p:cNvPr id="21" name="Line Callout 1 20"/>
            <p:cNvSpPr/>
            <p:nvPr/>
          </p:nvSpPr>
          <p:spPr>
            <a:xfrm rot="16200000">
              <a:off x="2523792" y="3433551"/>
              <a:ext cx="604959" cy="595860"/>
            </a:xfrm>
            <a:prstGeom prst="borderCallout1">
              <a:avLst>
                <a:gd name="adj1" fmla="val 48224"/>
                <a:gd name="adj2" fmla="val 4460"/>
                <a:gd name="adj3" fmla="val 50277"/>
                <a:gd name="adj4" fmla="val -10711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59555" y="2459820"/>
            <a:ext cx="226587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Аминомакс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0,3-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</a:p>
        </p:txBody>
      </p:sp>
    </p:spTree>
    <p:extLst>
      <p:ext uri="{BB962C8B-B14F-4D97-AF65-F5344CB8AC3E}">
        <p14:creationId xmlns:p14="http://schemas.microsoft.com/office/powerpoint/2010/main" val="34459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67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95288" y="2443162"/>
            <a:ext cx="6913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Кукуруза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1600" i="1" u="sng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урожайности 7-10 ц/га</a:t>
            </a:r>
          </a:p>
        </p:txBody>
      </p:sp>
      <p:pic>
        <p:nvPicPr>
          <p:cNvPr id="19460" name="Picture 9" descr="красивая кап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86" y="3799622"/>
            <a:ext cx="1469527" cy="128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erver\NetPub\Olga\OLGA SHCHEGOLEVA\ПРЕЗЕНТАЦИИ\Презентации по НУТРИВАНТАМ_01.12\Old\Кукуруза Presenation Nutrivant\Кукуруза\kukuruza_i_pshenitca_vitesnit_yachm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71" y="3799622"/>
            <a:ext cx="2518657" cy="128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server\NetPub\Olga\OLGA SHCHEGOLEVA\ПРЕЗЕНТАЦИИ\Презентации по НУТРИВАНТАМ_01.12\Old\Кукуруза Presenation Nutrivant\Кукуруза\kukyrydza-ns-300-500x5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905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1447801"/>
            <a:ext cx="48625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 УДОБРЕНИЙ «НУТРИВАНТ»</a:t>
            </a: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913" y="2590800"/>
            <a:ext cx="6526212" cy="22098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Основаны на лучшем сырье -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MK</a:t>
            </a:r>
            <a:r>
              <a:rPr lang="en-U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KNO3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Высокая чистота, без токсичных веществ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Без содержания хлора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Состав макро и микроэлементов соответствует 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биологической  потребности растения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Совместимость со средствами защиты растений (СЗР)</a:t>
            </a:r>
            <a:r>
              <a:rPr lang="nl-BE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 сегодняшний день являются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ЛУЧШЕЙ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листовой подкормкой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9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71869"/>
            <a:ext cx="19446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49" y="1804987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 (ПАВ)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ФЕРТИВАНТ</a:t>
            </a:r>
          </a:p>
        </p:txBody>
      </p:sp>
      <p:pic>
        <p:nvPicPr>
          <p:cNvPr id="6" name="Picture 6" descr="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4" y="2743200"/>
            <a:ext cx="4032250" cy="24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850" y="1435255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содержит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105400" y="3200400"/>
            <a:ext cx="3600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фиксация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1035145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самое главное: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781" y="1328792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FERTIVANT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05200" y="2007394"/>
            <a:ext cx="38877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Обеспечивает медленный, постоянный и непрерывный уровень потока питательных элементов на длинный период времени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24604" y="3407265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Препятствует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смыву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питательных элементов с дождевыми осадками</a:t>
            </a: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638800" y="4400005"/>
            <a:ext cx="385286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Усиливает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поверхностное </a:t>
            </a:r>
            <a:endParaRPr lang="ru-RU" sz="1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натяжение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равномерно распределяет раствор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поверхности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листовой пластины</a:t>
            </a: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" name="Picture 12" descr="pic2-040507-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5" y="3116495"/>
            <a:ext cx="39608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07394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92" y="3407266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70" y="4400005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0" y="1295400"/>
            <a:ext cx="3413843" cy="6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en-US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Плюс</a:t>
            </a:r>
            <a:r>
              <a:rPr lang="ru-RU" sz="2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Кукуруза</a:t>
            </a:r>
            <a:endParaRPr lang="ru-RU" sz="26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serebryakova\Desktop\20.11.14 Presentation\Кукуруза\v_pochatk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27" y="2507657"/>
            <a:ext cx="1754306" cy="13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serebryakova\Desktop\20.11.14 Presentation\Кукуруза\kukuruza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07657"/>
            <a:ext cx="1752600" cy="28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erebryakova\Desktop\20.11.14 Presentation\Кукуруза\pole+kukuruzi+zlaki+kukuruza+177285709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26845"/>
            <a:ext cx="1860360" cy="13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lga\Desktop\Правки Сайт 2021\Pics ICL мешки\7. НП Кукуруз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653409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server\NetPub\Olga\OLGA SHCHEGOLEVA\КАРТИНКИ Often used !!!!\Nutrivant bags Pictures\Nutrivant Universal Бесхлор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763"/>
            <a:ext cx="1524000" cy="21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78985"/>
              </p:ext>
            </p:extLst>
          </p:nvPr>
        </p:nvGraphicFramePr>
        <p:xfrm>
          <a:off x="1981200" y="3733800"/>
          <a:ext cx="5410201" cy="609444"/>
        </p:xfrm>
        <a:graphic>
          <a:graphicData uri="http://schemas.openxmlformats.org/drawingml/2006/table">
            <a:tbl>
              <a:tblPr/>
              <a:tblGrid>
                <a:gridCol w="883645"/>
                <a:gridCol w="938418"/>
                <a:gridCol w="883645"/>
                <a:gridCol w="938418"/>
                <a:gridCol w="938418"/>
                <a:gridCol w="827657"/>
              </a:tblGrid>
              <a:tr h="195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1MgO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0,1B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ФВ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0,2Mn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0,2Zn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0,2Cu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0,05Fe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0,002Mo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700515"/>
              </p:ext>
            </p:extLst>
          </p:nvPr>
        </p:nvGraphicFramePr>
        <p:xfrm>
          <a:off x="3352800" y="5334000"/>
          <a:ext cx="5256215" cy="609444"/>
        </p:xfrm>
        <a:graphic>
          <a:graphicData uri="http://schemas.openxmlformats.org/drawingml/2006/table">
            <a:tbl>
              <a:tblPr/>
              <a:tblGrid>
                <a:gridCol w="880513"/>
                <a:gridCol w="935092"/>
                <a:gridCol w="880513"/>
                <a:gridCol w="935092"/>
                <a:gridCol w="883546"/>
                <a:gridCol w="741459"/>
              </a:tblGrid>
              <a:tr h="275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19</a:t>
                      </a: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MgO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2,4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0,02B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0,08Fe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0,04Mn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0,02Zn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0,005Cu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0,005Mo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56"/>
          <p:cNvSpPr>
            <a:spLocks noChangeArrowheads="1"/>
          </p:cNvSpPr>
          <p:nvPr/>
        </p:nvSpPr>
        <p:spPr bwMode="auto">
          <a:xfrm>
            <a:off x="3048000" y="1166884"/>
            <a:ext cx="49974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Некорневые подкормки </a:t>
            </a:r>
          </a:p>
          <a:p>
            <a:pPr>
              <a:defRPr/>
            </a:pP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32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кукурузы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03779"/>
              </p:ext>
            </p:extLst>
          </p:nvPr>
        </p:nvGraphicFramePr>
        <p:xfrm>
          <a:off x="3352800" y="2514600"/>
          <a:ext cx="5486401" cy="609444"/>
        </p:xfrm>
        <a:graphic>
          <a:graphicData uri="http://schemas.openxmlformats.org/drawingml/2006/table">
            <a:tbl>
              <a:tblPr/>
              <a:tblGrid>
                <a:gridCol w="896091"/>
                <a:gridCol w="951635"/>
                <a:gridCol w="896091"/>
                <a:gridCol w="951635"/>
                <a:gridCol w="951635"/>
                <a:gridCol w="839314"/>
              </a:tblGrid>
              <a:tr h="195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 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4,8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MgO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ФВ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3,4 Zn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C:\Users\olga\Desktop\Правки Сайт 2021\Pics ICL мешки\7. НП Кукуру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9" y="1550070"/>
            <a:ext cx="1167640" cy="17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olga\Desktop\Правки Сайт 2021\Pics ICL мешки\5. НП Зернов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0110"/>
            <a:ext cx="1191607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54131"/>
              </p:ext>
            </p:extLst>
          </p:nvPr>
        </p:nvGraphicFramePr>
        <p:xfrm>
          <a:off x="1143000" y="1600200"/>
          <a:ext cx="7643812" cy="3505207"/>
        </p:xfrm>
        <a:graphic>
          <a:graphicData uri="http://schemas.openxmlformats.org/drawingml/2006/table">
            <a:tbl>
              <a:tblPr/>
              <a:tblGrid>
                <a:gridCol w="1727416"/>
                <a:gridCol w="1698626"/>
                <a:gridCol w="851390"/>
                <a:gridCol w="457200"/>
                <a:gridCol w="663542"/>
                <a:gridCol w="748546"/>
                <a:gridCol w="748546"/>
                <a:gridCol w="748546"/>
              </a:tblGrid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Кукуруза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5.7-37-5.4+5S+4.8MgO+3.4Zn+</a:t>
                      </a:r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ФВ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Сырье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Состав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Кг за тонну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P2O5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K2O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Zn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МКФ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P2O5-51.5%;K2O-34%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Амофос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N-12%, P2O5-61%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471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28,7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MgSO4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MgO-32%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ZnSO4*H2O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Zn-35%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Лимоная кислота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Фертивант жидкий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Цвет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1000,1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37,0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4,8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:\Users\olga\Desktop\Правки Сайт 2021\Pics ICL мешки\7. НП Кукуру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19200"/>
            <a:ext cx="838200" cy="12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\NetPub\Olga\OLGA SHCHEGOLEVA\КАРТИНКИ Often used !!!!\Nutrivant bags Pictures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6800"/>
            <a:ext cx="75992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94996"/>
              </p:ext>
            </p:extLst>
          </p:nvPr>
        </p:nvGraphicFramePr>
        <p:xfrm>
          <a:off x="1006020" y="1143000"/>
          <a:ext cx="7924799" cy="4372841"/>
        </p:xfrm>
        <a:graphic>
          <a:graphicData uri="http://schemas.openxmlformats.org/drawingml/2006/table">
            <a:tbl>
              <a:tblPr/>
              <a:tblGrid>
                <a:gridCol w="1596762"/>
                <a:gridCol w="1068214"/>
                <a:gridCol w="724761"/>
                <a:gridCol w="466850"/>
                <a:gridCol w="460084"/>
                <a:gridCol w="460084"/>
                <a:gridCol w="460084"/>
                <a:gridCol w="460084"/>
                <a:gridCol w="314992"/>
                <a:gridCol w="364359"/>
                <a:gridCol w="364359"/>
                <a:gridCol w="364359"/>
                <a:gridCol w="364359"/>
                <a:gridCol w="455448"/>
              </a:tblGrid>
              <a:tr h="437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Зерновой</a:t>
                      </a:r>
                    </a:p>
                  </a:txBody>
                  <a:tcPr marL="4958" marR="4958" marT="4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6-23-35+1MgO+0.1B+0.2Mn+0.2Zn+0.2Cu+0.05Fe+0.005Mo+</a:t>
                      </a:r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ФВ</a:t>
                      </a:r>
                    </a:p>
                  </a:txBody>
                  <a:tcPr marL="4958" marR="4958" marT="4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958" marR="4958" marT="4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958" marR="4958" marT="4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958" marR="4958" marT="4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958" marR="4958" marT="4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958" marR="4958" marT="4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958" marR="4958" marT="4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Сырье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Состав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Кг/т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P2O5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K2O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MgO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Fe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Mn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Zn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Cu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Mo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ppm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МКФ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 P2O5-51.5%;K2O-34%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444,0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22,9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15,10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KNO3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N-13.5%, K2O-45.6%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441,0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20,1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MgSO4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MgO-32%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31,5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B-17%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6,0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Fe-EDTA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Fe-13%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3,90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MnSO4*H2O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Mn-32%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6,25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ZnSO4*H2O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Zn-35%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5,73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Cu-EDTA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Cu-15%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14,10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0,21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Mo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Mo-54%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0,045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24,3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Лимоная кислота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22,4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Фертивант жидкий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25,0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Цвет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1000,0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6,0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22,9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35,2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24,3</a:t>
                      </a:r>
                    </a:p>
                  </a:txBody>
                  <a:tcPr marL="4958" marR="4958" marT="4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4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NetPub\Olga\OLGA SHCHEGOLEVA\КАРТИНКИ Often used !!!!\Nutrivant bags Pictures\NUTRIVANT UNIVERS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1020354" cy="1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02172"/>
              </p:ext>
            </p:extLst>
          </p:nvPr>
        </p:nvGraphicFramePr>
        <p:xfrm>
          <a:off x="990601" y="1130209"/>
          <a:ext cx="8153399" cy="4668232"/>
        </p:xfrm>
        <a:graphic>
          <a:graphicData uri="http://schemas.openxmlformats.org/drawingml/2006/table">
            <a:tbl>
              <a:tblPr/>
              <a:tblGrid>
                <a:gridCol w="1432171"/>
                <a:gridCol w="768740"/>
                <a:gridCol w="492098"/>
                <a:gridCol w="492097"/>
                <a:gridCol w="357217"/>
                <a:gridCol w="134881"/>
                <a:gridCol w="208995"/>
                <a:gridCol w="283103"/>
                <a:gridCol w="174097"/>
                <a:gridCol w="318002"/>
                <a:gridCol w="139198"/>
                <a:gridCol w="457200"/>
                <a:gridCol w="304800"/>
                <a:gridCol w="381000"/>
                <a:gridCol w="457200"/>
                <a:gridCol w="399658"/>
                <a:gridCol w="438542"/>
                <a:gridCol w="457200"/>
                <a:gridCol w="457200"/>
              </a:tblGrid>
              <a:tr h="13216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Универсальный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Бе</a:t>
                      </a:r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c</a:t>
                      </a:r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хлорный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2019">
                <a:tc vMerge="1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19-19-19+3MgO+2.4S+0.02B+0.08Fe+0.04Mn+0.02Zn+0.005Cu+0.005Mo</a:t>
                      </a:r>
                    </a:p>
                  </a:txBody>
                  <a:tcPr marL="4752" marR="4752" marT="4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Сырье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Состав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кг/тонну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P2O5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K2O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MgO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Fe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Mn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Zn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Cu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Mo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Мочевина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N-46%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371,7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17,1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MK</a:t>
                      </a:r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Ф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P2O5 51.5%, K2O-34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368,5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19,0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12,5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KNO3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N-13.5%, K2O-45.6%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MgSO4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MgO-32%, S-26%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2,4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H3BO3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B-17%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0,020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Микроэлементы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Fe-6.33%, Mn-3.1%,Zn-1.55%,Cu-0.405,Mo-0.37%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13,5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0,085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0,042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0,021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0,0054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0,0050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Антислеживатель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2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Цвет</a:t>
                      </a:r>
                    </a:p>
                  </a:txBody>
                  <a:tcPr marL="4752" marR="4752" marT="47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19,0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19,0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19,0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2,4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0,085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0,042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0,021</a:t>
                      </a: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0,005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0,005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4752" marR="4752" marT="4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717</Words>
  <Application>Microsoft Office PowerPoint</Application>
  <PresentationFormat>On-screen Show (4:3)</PresentationFormat>
  <Paragraphs>592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Schegoleva</dc:creator>
  <cp:lastModifiedBy>Olga Schegoleva</cp:lastModifiedBy>
  <cp:revision>80</cp:revision>
  <dcterms:created xsi:type="dcterms:W3CDTF">2006-08-16T00:00:00Z</dcterms:created>
  <dcterms:modified xsi:type="dcterms:W3CDTF">2021-10-01T11:17:50Z</dcterms:modified>
</cp:coreProperties>
</file>